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66" r:id="rId6"/>
    <p:sldId id="264" r:id="rId7"/>
    <p:sldId id="259" r:id="rId8"/>
    <p:sldId id="260" r:id="rId9"/>
    <p:sldId id="270" r:id="rId10"/>
    <p:sldId id="262" r:id="rId11"/>
    <p:sldId id="263" r:id="rId12"/>
    <p:sldId id="265" r:id="rId13"/>
    <p:sldId id="267" r:id="rId14"/>
    <p:sldId id="261" r:id="rId15"/>
    <p:sldId id="268"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557B43-97E1-4674-B732-F3C2725B52E2}"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326206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57B43-97E1-4674-B732-F3C2725B52E2}"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112618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57B43-97E1-4674-B732-F3C2725B52E2}"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185235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57B43-97E1-4674-B732-F3C2725B52E2}"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327558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57B43-97E1-4674-B732-F3C2725B52E2}"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4231110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557B43-97E1-4674-B732-F3C2725B52E2}"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43745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557B43-97E1-4674-B732-F3C2725B52E2}" type="datetimeFigureOut">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407183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557B43-97E1-4674-B732-F3C2725B52E2}" type="datetimeFigureOut">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138778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57B43-97E1-4674-B732-F3C2725B52E2}" type="datetimeFigureOut">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144016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557B43-97E1-4674-B732-F3C2725B52E2}"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309688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557B43-97E1-4674-B732-F3C2725B52E2}"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ADB9B-F8D3-4492-A0C0-5B1583552147}" type="slidenum">
              <a:rPr lang="en-US" smtClean="0"/>
              <a:t>‹#›</a:t>
            </a:fld>
            <a:endParaRPr lang="en-US"/>
          </a:p>
        </p:txBody>
      </p:sp>
    </p:spTree>
    <p:extLst>
      <p:ext uri="{BB962C8B-B14F-4D97-AF65-F5344CB8AC3E}">
        <p14:creationId xmlns:p14="http://schemas.microsoft.com/office/powerpoint/2010/main" val="97821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57B43-97E1-4674-B732-F3C2725B52E2}" type="datetimeFigureOut">
              <a:rPr lang="en-US" smtClean="0"/>
              <a:t>6/5/2018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ADB9B-F8D3-4492-A0C0-5B1583552147}" type="slidenum">
              <a:rPr lang="en-US" smtClean="0"/>
              <a:t>‹#›</a:t>
            </a:fld>
            <a:endParaRPr lang="en-US"/>
          </a:p>
        </p:txBody>
      </p:sp>
    </p:spTree>
    <p:extLst>
      <p:ext uri="{BB962C8B-B14F-4D97-AF65-F5344CB8AC3E}">
        <p14:creationId xmlns:p14="http://schemas.microsoft.com/office/powerpoint/2010/main" val="71155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enefits.ffga.com/plainviewis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benefits.ffga.com/plainviewis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benefits.ffga.com/plainviewis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nefits.ffga.com/plainviewis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yetopia.org/"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superiorvision.com/Member/locate_provider" TargetMode="Externa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ffga.com/"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Plainview ISD Supplemental Benefits</a:t>
            </a:r>
          </a:p>
        </p:txBody>
      </p:sp>
      <p:sp>
        <p:nvSpPr>
          <p:cNvPr id="3" name="Subtitle 2"/>
          <p:cNvSpPr>
            <a:spLocks noGrp="1"/>
          </p:cNvSpPr>
          <p:nvPr>
            <p:ph type="subTitle" idx="1"/>
          </p:nvPr>
        </p:nvSpPr>
        <p:spPr>
          <a:xfrm>
            <a:off x="1403231" y="3509963"/>
            <a:ext cx="9144000" cy="1655762"/>
          </a:xfrm>
        </p:spPr>
        <p:txBody>
          <a:bodyPr/>
          <a:lstStyle/>
          <a:p>
            <a:r>
              <a:rPr lang="en-US" dirty="0"/>
              <a:t>Full plan descriptions and brochures can be found at  </a:t>
            </a:r>
          </a:p>
          <a:p>
            <a:r>
              <a:rPr lang="en-US" dirty="0">
                <a:hlinkClick r:id="rId2"/>
              </a:rPr>
              <a:t>http://www.benefits.ffga.com/plainviewisd</a:t>
            </a:r>
            <a:endParaRPr lang="en-US" dirty="0"/>
          </a:p>
          <a:p>
            <a:endParaRPr lang="en-US" dirty="0"/>
          </a:p>
        </p:txBody>
      </p:sp>
      <p:pic>
        <p:nvPicPr>
          <p:cNvPr id="4" name="Picture 3"/>
          <p:cNvPicPr>
            <a:picLocks noChangeAspect="1"/>
          </p:cNvPicPr>
          <p:nvPr/>
        </p:nvPicPr>
        <p:blipFill>
          <a:blip r:embed="rId3"/>
          <a:stretch>
            <a:fillRect/>
          </a:stretch>
        </p:blipFill>
        <p:spPr>
          <a:xfrm>
            <a:off x="4308715" y="4503139"/>
            <a:ext cx="3143250" cy="1581150"/>
          </a:xfrm>
          <a:prstGeom prst="rect">
            <a:avLst/>
          </a:prstGeom>
        </p:spPr>
      </p:pic>
    </p:spTree>
    <p:extLst>
      <p:ext uri="{BB962C8B-B14F-4D97-AF65-F5344CB8AC3E}">
        <p14:creationId xmlns:p14="http://schemas.microsoft.com/office/powerpoint/2010/main" val="377067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Cancer Insurance </a:t>
            </a:r>
          </a:p>
        </p:txBody>
      </p:sp>
      <p:sp>
        <p:nvSpPr>
          <p:cNvPr id="3" name="Content Placeholder 2"/>
          <p:cNvSpPr>
            <a:spLocks noGrp="1"/>
          </p:cNvSpPr>
          <p:nvPr>
            <p:ph idx="1"/>
          </p:nvPr>
        </p:nvSpPr>
        <p:spPr/>
        <p:txBody>
          <a:bodyPr>
            <a:normAutofit fontScale="92500" lnSpcReduction="20000"/>
          </a:bodyPr>
          <a:lstStyle/>
          <a:p>
            <a:r>
              <a:rPr lang="en-US" dirty="0"/>
              <a:t>A cancer diagnosis can be devastating, both personally and financially. It is likely that your major medical coverage will not cover all of the costs associated with a cancer diagnosis. Supplementing your major medical with cancer insurance may help you pay for related expenses, such as copays and deductibles, child care, travel costs, experimental treatment, help at home or specialty hospitals. </a:t>
            </a:r>
          </a:p>
          <a:p>
            <a:r>
              <a:rPr lang="en-US" dirty="0"/>
              <a:t>With cancer insurance, benefits are paid to you, so you choose how to spend them.</a:t>
            </a:r>
          </a:p>
          <a:p>
            <a:r>
              <a:rPr lang="en-US" dirty="0"/>
              <a:t>You may keep your cancer plan at retirement or separation of service, as long as you continue to pay the required premium. </a:t>
            </a:r>
          </a:p>
          <a:p>
            <a:r>
              <a:rPr lang="en-US" dirty="0"/>
              <a:t>Plans pay an annual wellness benefit for those covered, so don’t forget to submit your claim form to Allstate! (claim forms can be found at </a:t>
            </a:r>
            <a:r>
              <a:rPr lang="en-US" dirty="0">
                <a:hlinkClick r:id="rId2"/>
              </a:rPr>
              <a:t>http://www.benefits.ffga.com/plainviewisd</a:t>
            </a:r>
            <a:r>
              <a:rPr lang="en-US" dirty="0"/>
              <a:t>) </a:t>
            </a:r>
          </a:p>
        </p:txBody>
      </p:sp>
      <p:pic>
        <p:nvPicPr>
          <p:cNvPr id="4" name="Picture 3"/>
          <p:cNvPicPr>
            <a:picLocks noChangeAspect="1"/>
          </p:cNvPicPr>
          <p:nvPr/>
        </p:nvPicPr>
        <p:blipFill>
          <a:blip r:embed="rId3"/>
          <a:stretch>
            <a:fillRect/>
          </a:stretch>
        </p:blipFill>
        <p:spPr>
          <a:xfrm>
            <a:off x="5273616" y="230188"/>
            <a:ext cx="2904226" cy="1293288"/>
          </a:xfrm>
          <a:prstGeom prst="rect">
            <a:avLst/>
          </a:prstGeom>
        </p:spPr>
      </p:pic>
    </p:spTree>
    <p:extLst>
      <p:ext uri="{BB962C8B-B14F-4D97-AF65-F5344CB8AC3E}">
        <p14:creationId xmlns:p14="http://schemas.microsoft.com/office/powerpoint/2010/main" val="276882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 Insurance</a:t>
            </a:r>
          </a:p>
        </p:txBody>
      </p:sp>
      <p:sp>
        <p:nvSpPr>
          <p:cNvPr id="3" name="Content Placeholder 2"/>
          <p:cNvSpPr>
            <a:spLocks noGrp="1"/>
          </p:cNvSpPr>
          <p:nvPr>
            <p:ph idx="1"/>
          </p:nvPr>
        </p:nvSpPr>
        <p:spPr/>
        <p:txBody>
          <a:bodyPr/>
          <a:lstStyle/>
          <a:p>
            <a:r>
              <a:rPr lang="en-US" dirty="0"/>
              <a:t>This plan provides 24-hour coverage for accidents that occur both on and off the job. With more than 25 available benefits, this plan pays for a wide range of benefits and can help offset the financial cost of medical expenses.</a:t>
            </a:r>
          </a:p>
          <a:p>
            <a:r>
              <a:rPr lang="en-US" dirty="0"/>
              <a:t>All payments are made directly to you.</a:t>
            </a:r>
          </a:p>
          <a:p>
            <a:r>
              <a:rPr lang="en-US" dirty="0"/>
              <a:t>Four coverage options to pick from to suit your lifestyle and financial needs. </a:t>
            </a:r>
          </a:p>
          <a:p>
            <a:r>
              <a:rPr lang="en-US" dirty="0"/>
              <a:t>Plan pays 1 wellness benefit per year. Claim forms found at </a:t>
            </a:r>
            <a:r>
              <a:rPr lang="en-US" dirty="0">
                <a:hlinkClick r:id="rId2"/>
              </a:rPr>
              <a:t>http://www.benefits.ffga.com/plainviewisd</a:t>
            </a:r>
            <a:endParaRPr lang="en-US" dirty="0"/>
          </a:p>
        </p:txBody>
      </p:sp>
      <p:pic>
        <p:nvPicPr>
          <p:cNvPr id="4" name="Picture 3"/>
          <p:cNvPicPr>
            <a:picLocks noChangeAspect="1"/>
          </p:cNvPicPr>
          <p:nvPr/>
        </p:nvPicPr>
        <p:blipFill>
          <a:blip r:embed="rId3"/>
          <a:stretch>
            <a:fillRect/>
          </a:stretch>
        </p:blipFill>
        <p:spPr>
          <a:xfrm>
            <a:off x="5601778" y="499268"/>
            <a:ext cx="4991100" cy="1057275"/>
          </a:xfrm>
          <a:prstGeom prst="rect">
            <a:avLst/>
          </a:prstGeom>
        </p:spPr>
      </p:pic>
    </p:spTree>
    <p:extLst>
      <p:ext uri="{BB962C8B-B14F-4D97-AF65-F5344CB8AC3E}">
        <p14:creationId xmlns:p14="http://schemas.microsoft.com/office/powerpoint/2010/main" val="35049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Illness Insurance	</a:t>
            </a:r>
          </a:p>
        </p:txBody>
      </p:sp>
      <p:sp>
        <p:nvSpPr>
          <p:cNvPr id="3" name="Content Placeholder 2"/>
          <p:cNvSpPr>
            <a:spLocks noGrp="1"/>
          </p:cNvSpPr>
          <p:nvPr>
            <p:ph idx="1"/>
          </p:nvPr>
        </p:nvSpPr>
        <p:spPr/>
        <p:txBody>
          <a:bodyPr/>
          <a:lstStyle/>
          <a:p>
            <a:r>
              <a:rPr lang="en-US" dirty="0"/>
              <a:t>This benefit is designed to protect you, your family and your assets in the event of a critical illness. </a:t>
            </a:r>
          </a:p>
          <a:p>
            <a:r>
              <a:rPr lang="en-US" dirty="0"/>
              <a:t>Benefits payments are made directly to you and can help cover expenses such as out-of-pocket medical care costs, home health care and rehabilitation. </a:t>
            </a:r>
          </a:p>
          <a:p>
            <a:r>
              <a:rPr lang="en-US" dirty="0"/>
              <a:t>Humana pays a lump sum indemnity, in the event of a covered claim.</a:t>
            </a:r>
          </a:p>
          <a:p>
            <a:r>
              <a:rPr lang="en-US" dirty="0"/>
              <a:t>Multiple plans available to fit your financial needs.  </a:t>
            </a:r>
          </a:p>
          <a:p>
            <a:endParaRPr lang="en-US" dirty="0"/>
          </a:p>
        </p:txBody>
      </p:sp>
      <p:pic>
        <p:nvPicPr>
          <p:cNvPr id="4" name="Picture 3"/>
          <p:cNvPicPr>
            <a:picLocks noChangeAspect="1"/>
          </p:cNvPicPr>
          <p:nvPr/>
        </p:nvPicPr>
        <p:blipFill>
          <a:blip r:embed="rId2"/>
          <a:stretch>
            <a:fillRect/>
          </a:stretch>
        </p:blipFill>
        <p:spPr>
          <a:xfrm>
            <a:off x="6413829" y="230188"/>
            <a:ext cx="3057974" cy="1296178"/>
          </a:xfrm>
          <a:prstGeom prst="rect">
            <a:avLst/>
          </a:prstGeom>
        </p:spPr>
      </p:pic>
    </p:spTree>
    <p:extLst>
      <p:ext uri="{BB962C8B-B14F-4D97-AF65-F5344CB8AC3E}">
        <p14:creationId xmlns:p14="http://schemas.microsoft.com/office/powerpoint/2010/main" val="152622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Telemedicine</a:t>
            </a:r>
          </a:p>
        </p:txBody>
      </p:sp>
      <p:sp>
        <p:nvSpPr>
          <p:cNvPr id="3" name="Content Placeholder 2"/>
          <p:cNvSpPr>
            <a:spLocks noGrp="1"/>
          </p:cNvSpPr>
          <p:nvPr>
            <p:ph idx="1"/>
          </p:nvPr>
        </p:nvSpPr>
        <p:spPr/>
        <p:txBody>
          <a:bodyPr>
            <a:normAutofit fontScale="92500" lnSpcReduction="10000"/>
          </a:bodyPr>
          <a:lstStyle/>
          <a:p>
            <a:r>
              <a:rPr lang="en-US" dirty="0"/>
              <a:t>Get treated without leaving your home or office. Members get access to a national network of U.S. board-certified doctors and pediatricians, 24 hours a day/7 days a week via phone, video, or online. </a:t>
            </a:r>
          </a:p>
          <a:p>
            <a:r>
              <a:rPr lang="en-US" b="1" dirty="0"/>
              <a:t>When Should You Use Your </a:t>
            </a:r>
            <a:r>
              <a:rPr lang="en-US" b="1" dirty="0" err="1"/>
              <a:t>MyHealthPass</a:t>
            </a:r>
            <a:r>
              <a:rPr lang="en-US" b="1" dirty="0"/>
              <a:t> Benefits?</a:t>
            </a:r>
            <a:endParaRPr lang="en-US" dirty="0"/>
          </a:p>
          <a:p>
            <a:r>
              <a:rPr lang="en-US" dirty="0"/>
              <a:t>After your physician’s normal hours of operation</a:t>
            </a:r>
          </a:p>
          <a:p>
            <a:r>
              <a:rPr lang="en-US" dirty="0"/>
              <a:t>If you are on vacation, business trip or away from home</a:t>
            </a:r>
          </a:p>
          <a:p>
            <a:r>
              <a:rPr lang="en-US" dirty="0"/>
              <a:t>If you need a short-term prescription refilled</a:t>
            </a:r>
          </a:p>
          <a:p>
            <a:r>
              <a:rPr lang="en-US" dirty="0"/>
              <a:t>If you would like guidance on the type of specialist you should see or if you have a health related question</a:t>
            </a:r>
          </a:p>
          <a:p>
            <a:r>
              <a:rPr lang="en-US" dirty="0"/>
              <a:t>If you are thinking about visiting the emergency room for a non-emergency medical issue</a:t>
            </a:r>
          </a:p>
          <a:p>
            <a:endParaRPr lang="en-US" dirty="0"/>
          </a:p>
          <a:p>
            <a:endParaRPr lang="en-US" dirty="0"/>
          </a:p>
        </p:txBody>
      </p:sp>
      <p:pic>
        <p:nvPicPr>
          <p:cNvPr id="4" name="Picture 3"/>
          <p:cNvPicPr>
            <a:picLocks noChangeAspect="1"/>
          </p:cNvPicPr>
          <p:nvPr/>
        </p:nvPicPr>
        <p:blipFill>
          <a:blip r:embed="rId2"/>
          <a:stretch>
            <a:fillRect/>
          </a:stretch>
        </p:blipFill>
        <p:spPr>
          <a:xfrm>
            <a:off x="4268458" y="214313"/>
            <a:ext cx="5276850" cy="1476375"/>
          </a:xfrm>
          <a:prstGeom prst="rect">
            <a:avLst/>
          </a:prstGeom>
        </p:spPr>
      </p:pic>
    </p:spTree>
    <p:extLst>
      <p:ext uri="{BB962C8B-B14F-4D97-AF65-F5344CB8AC3E}">
        <p14:creationId xmlns:p14="http://schemas.microsoft.com/office/powerpoint/2010/main" val="337196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Term Life Insurance</a:t>
            </a:r>
          </a:p>
        </p:txBody>
      </p:sp>
      <p:sp>
        <p:nvSpPr>
          <p:cNvPr id="3" name="Content Placeholder 2"/>
          <p:cNvSpPr>
            <a:spLocks noGrp="1"/>
          </p:cNvSpPr>
          <p:nvPr>
            <p:ph idx="1"/>
          </p:nvPr>
        </p:nvSpPr>
        <p:spPr/>
        <p:txBody>
          <a:bodyPr>
            <a:normAutofit fontScale="92500" lnSpcReduction="20000"/>
          </a:bodyPr>
          <a:lstStyle/>
          <a:p>
            <a:r>
              <a:rPr lang="en-US" dirty="0"/>
              <a:t>Group life insurance allows you to purchase affordable life insurance on yourself, spouse and dependent children. This is term insurance, available as long as you are an employee with the District.</a:t>
            </a:r>
          </a:p>
          <a:p>
            <a:r>
              <a:rPr lang="en-US" dirty="0"/>
              <a:t>Low cost term life insurance</a:t>
            </a:r>
          </a:p>
          <a:p>
            <a:r>
              <a:rPr lang="en-US" dirty="0"/>
              <a:t>Rates are based on your age and will increase in five year increments. </a:t>
            </a:r>
          </a:p>
          <a:p>
            <a:r>
              <a:rPr lang="en-US" dirty="0"/>
              <a:t>New employees can apply for up to the guarantee issue amount without answering health questions</a:t>
            </a:r>
          </a:p>
          <a:p>
            <a:r>
              <a:rPr lang="en-US" dirty="0"/>
              <a:t>No cash value accumulates</a:t>
            </a:r>
          </a:p>
          <a:p>
            <a:r>
              <a:rPr lang="en-US" dirty="0"/>
              <a:t>Spouse and Dependent Child(</a:t>
            </a:r>
            <a:r>
              <a:rPr lang="en-US" dirty="0" err="1"/>
              <a:t>ren</a:t>
            </a:r>
            <a:r>
              <a:rPr lang="en-US" dirty="0"/>
              <a:t>) can also apply</a:t>
            </a:r>
          </a:p>
          <a:p>
            <a:r>
              <a:rPr lang="en-US" dirty="0"/>
              <a:t>Employees enrolling for coverage after the first 31 days of their employment, will be subject to insurability and must complete a health questionnaire prior to coverage being issued.</a:t>
            </a:r>
          </a:p>
          <a:p>
            <a:endParaRPr lang="en-US" dirty="0"/>
          </a:p>
        </p:txBody>
      </p:sp>
      <p:pic>
        <p:nvPicPr>
          <p:cNvPr id="4" name="Picture 3"/>
          <p:cNvPicPr>
            <a:picLocks noChangeAspect="1"/>
          </p:cNvPicPr>
          <p:nvPr/>
        </p:nvPicPr>
        <p:blipFill>
          <a:blip r:embed="rId2"/>
          <a:stretch>
            <a:fillRect/>
          </a:stretch>
        </p:blipFill>
        <p:spPr>
          <a:xfrm>
            <a:off x="7268653" y="461513"/>
            <a:ext cx="3486150" cy="914400"/>
          </a:xfrm>
          <a:prstGeom prst="rect">
            <a:avLst/>
          </a:prstGeom>
        </p:spPr>
      </p:pic>
    </p:spTree>
    <p:extLst>
      <p:ext uri="{BB962C8B-B14F-4D97-AF65-F5344CB8AC3E}">
        <p14:creationId xmlns:p14="http://schemas.microsoft.com/office/powerpoint/2010/main" val="3049473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Identity Theft and Pre-Paid Legal</a:t>
            </a:r>
          </a:p>
        </p:txBody>
      </p:sp>
      <p:sp>
        <p:nvSpPr>
          <p:cNvPr id="5" name="Content Placeholder 4"/>
          <p:cNvSpPr>
            <a:spLocks noGrp="1"/>
          </p:cNvSpPr>
          <p:nvPr>
            <p:ph sz="half" idx="1"/>
          </p:nvPr>
        </p:nvSpPr>
        <p:spPr/>
        <p:txBody>
          <a:bodyPr>
            <a:normAutofit fontScale="92500" lnSpcReduction="20000"/>
          </a:bodyPr>
          <a:lstStyle/>
          <a:p>
            <a:r>
              <a:rPr lang="en-US" sz="3200" b="1" dirty="0"/>
              <a:t>Pre-paid Legal - </a:t>
            </a:r>
            <a:r>
              <a:rPr lang="en-US" sz="3200" b="1" dirty="0" err="1"/>
              <a:t>LegalShield</a:t>
            </a:r>
            <a:endParaRPr lang="en-US" sz="3200" b="1" dirty="0"/>
          </a:p>
          <a:p>
            <a:r>
              <a:rPr lang="en-US" dirty="0"/>
              <a:t>Everyone deserves equal access to the justice system and now with </a:t>
            </a:r>
            <a:r>
              <a:rPr lang="en-US" dirty="0" err="1"/>
              <a:t>LegalShield</a:t>
            </a:r>
            <a:r>
              <a:rPr lang="en-US" dirty="0"/>
              <a:t>, everyone can have it! From the trivial to the traumatic, </a:t>
            </a:r>
            <a:r>
              <a:rPr lang="en-US" dirty="0" err="1"/>
              <a:t>LegalShield</a:t>
            </a:r>
            <a:r>
              <a:rPr lang="en-US" dirty="0"/>
              <a:t> helps protect your rights so you can worry less and live more!</a:t>
            </a:r>
          </a:p>
          <a:p>
            <a:endParaRPr lang="en-US" dirty="0"/>
          </a:p>
        </p:txBody>
      </p:sp>
      <p:sp>
        <p:nvSpPr>
          <p:cNvPr id="6" name="Content Placeholder 5"/>
          <p:cNvSpPr>
            <a:spLocks noGrp="1"/>
          </p:cNvSpPr>
          <p:nvPr>
            <p:ph sz="half" idx="2"/>
          </p:nvPr>
        </p:nvSpPr>
        <p:spPr/>
        <p:txBody>
          <a:bodyPr>
            <a:normAutofit fontScale="92500" lnSpcReduction="20000"/>
          </a:bodyPr>
          <a:lstStyle/>
          <a:p>
            <a:r>
              <a:rPr lang="en-US" sz="3200" b="1" dirty="0"/>
              <a:t>Identity Theft Protection – </a:t>
            </a:r>
            <a:r>
              <a:rPr lang="en-US" sz="3200" b="1" dirty="0" err="1"/>
              <a:t>IDShield</a:t>
            </a:r>
            <a:endParaRPr lang="en-US" sz="3200" b="1" dirty="0"/>
          </a:p>
          <a:p>
            <a:r>
              <a:rPr lang="en-US" dirty="0"/>
              <a:t>Your personal information now lives online. Sharing an email address or even a credit card number is part of everyday life, but more than ever, this makes you vulnerable to thieves.</a:t>
            </a:r>
          </a:p>
          <a:p>
            <a:r>
              <a:rPr lang="en-US" dirty="0"/>
              <a:t>Enroll today in identity protection services to diligently monitor for signs of criminal activity and get all you need to keep your identity secure from thieves and fraud.</a:t>
            </a:r>
          </a:p>
          <a:p>
            <a:endParaRPr lang="en-US" dirty="0"/>
          </a:p>
        </p:txBody>
      </p:sp>
      <p:pic>
        <p:nvPicPr>
          <p:cNvPr id="4" name="Picture 3"/>
          <p:cNvPicPr>
            <a:picLocks noChangeAspect="1"/>
          </p:cNvPicPr>
          <p:nvPr/>
        </p:nvPicPr>
        <p:blipFill>
          <a:blip r:embed="rId2"/>
          <a:stretch>
            <a:fillRect/>
          </a:stretch>
        </p:blipFill>
        <p:spPr>
          <a:xfrm>
            <a:off x="7617125" y="230188"/>
            <a:ext cx="3962400" cy="1314450"/>
          </a:xfrm>
          <a:prstGeom prst="rect">
            <a:avLst/>
          </a:prstGeom>
        </p:spPr>
      </p:pic>
      <p:pic>
        <p:nvPicPr>
          <p:cNvPr id="7" name="Picture 6"/>
          <p:cNvPicPr>
            <a:picLocks noChangeAspect="1"/>
          </p:cNvPicPr>
          <p:nvPr/>
        </p:nvPicPr>
        <p:blipFill>
          <a:blip r:embed="rId3"/>
          <a:stretch>
            <a:fillRect/>
          </a:stretch>
        </p:blipFill>
        <p:spPr>
          <a:xfrm>
            <a:off x="1346619" y="4727365"/>
            <a:ext cx="3943350" cy="1095375"/>
          </a:xfrm>
          <a:prstGeom prst="rect">
            <a:avLst/>
          </a:prstGeom>
        </p:spPr>
      </p:pic>
    </p:spTree>
    <p:extLst>
      <p:ext uri="{BB962C8B-B14F-4D97-AF65-F5344CB8AC3E}">
        <p14:creationId xmlns:p14="http://schemas.microsoft.com/office/powerpoint/2010/main" val="369423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MASA – </a:t>
            </a:r>
            <a:r>
              <a:rPr lang="en-US" sz="2400" dirty="0"/>
              <a:t>Medical Transport Solutions </a:t>
            </a:r>
            <a:r>
              <a:rPr lang="en-US" sz="3200" b="1" dirty="0"/>
              <a:t>*NEW*</a:t>
            </a:r>
            <a:endParaRPr lang="en-US" b="1" dirty="0"/>
          </a:p>
        </p:txBody>
      </p:sp>
      <p:sp>
        <p:nvSpPr>
          <p:cNvPr id="3" name="Content Placeholder 2"/>
          <p:cNvSpPr>
            <a:spLocks noGrp="1"/>
          </p:cNvSpPr>
          <p:nvPr>
            <p:ph idx="1"/>
          </p:nvPr>
        </p:nvSpPr>
        <p:spPr>
          <a:xfrm>
            <a:off x="838200" y="1570703"/>
            <a:ext cx="10515600" cy="4606260"/>
          </a:xfrm>
        </p:spPr>
        <p:txBody>
          <a:bodyPr>
            <a:normAutofit fontScale="92500"/>
          </a:bodyPr>
          <a:lstStyle/>
          <a:p>
            <a:pPr marL="0" indent="0">
              <a:buNone/>
            </a:pPr>
            <a:r>
              <a:rPr lang="en-US" dirty="0"/>
              <a:t>Be prepared for the unexpected with a MASA membership. No matter where you live, you could have access to vital emergency medical transportation for a minimal monthly fee. That membership could one day save your life, and, every day, it will give you peace of mind like nothing else. </a:t>
            </a:r>
          </a:p>
          <a:p>
            <a:pPr marL="0" indent="0">
              <a:buNone/>
            </a:pPr>
            <a:endParaRPr lang="en-US" dirty="0"/>
          </a:p>
          <a:p>
            <a:r>
              <a:rPr lang="en-US" dirty="0"/>
              <a:t> One low fee for peace of mind for emergent transport costs </a:t>
            </a:r>
          </a:p>
          <a:p>
            <a:r>
              <a:rPr lang="en-US" dirty="0"/>
              <a:t> No deductibles </a:t>
            </a:r>
          </a:p>
          <a:p>
            <a:r>
              <a:rPr lang="en-US" dirty="0"/>
              <a:t> Easy claim process </a:t>
            </a:r>
          </a:p>
          <a:p>
            <a:r>
              <a:rPr lang="en-US" dirty="0"/>
              <a:t> No health questions </a:t>
            </a:r>
          </a:p>
          <a:p>
            <a:r>
              <a:rPr lang="en-US" dirty="0"/>
              <a:t> Anyone can join </a:t>
            </a:r>
            <a:endParaRPr lang="en-US" dirty="0"/>
          </a:p>
        </p:txBody>
      </p:sp>
      <p:pic>
        <p:nvPicPr>
          <p:cNvPr id="6" name="Picture 5"/>
          <p:cNvPicPr>
            <a:picLocks noChangeAspect="1"/>
          </p:cNvPicPr>
          <p:nvPr/>
        </p:nvPicPr>
        <p:blipFill>
          <a:blip r:embed="rId2"/>
          <a:stretch>
            <a:fillRect/>
          </a:stretch>
        </p:blipFill>
        <p:spPr>
          <a:xfrm>
            <a:off x="5271286" y="4592533"/>
            <a:ext cx="5902943" cy="743966"/>
          </a:xfrm>
          <a:prstGeom prst="rect">
            <a:avLst/>
          </a:prstGeom>
        </p:spPr>
      </p:pic>
      <p:pic>
        <p:nvPicPr>
          <p:cNvPr id="7" name="Picture 6"/>
          <p:cNvPicPr>
            <a:picLocks noChangeAspect="1"/>
          </p:cNvPicPr>
          <p:nvPr/>
        </p:nvPicPr>
        <p:blipFill>
          <a:blip r:embed="rId3"/>
          <a:stretch>
            <a:fillRect/>
          </a:stretch>
        </p:blipFill>
        <p:spPr>
          <a:xfrm>
            <a:off x="7906687" y="472614"/>
            <a:ext cx="3124200" cy="990600"/>
          </a:xfrm>
          <a:prstGeom prst="rect">
            <a:avLst/>
          </a:prstGeom>
        </p:spPr>
      </p:pic>
    </p:spTree>
    <p:extLst>
      <p:ext uri="{BB962C8B-B14F-4D97-AF65-F5344CB8AC3E}">
        <p14:creationId xmlns:p14="http://schemas.microsoft.com/office/powerpoint/2010/main" val="177219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enroll? 	</a:t>
            </a:r>
          </a:p>
        </p:txBody>
      </p:sp>
      <p:sp>
        <p:nvSpPr>
          <p:cNvPr id="3" name="Content Placeholder 2"/>
          <p:cNvSpPr>
            <a:spLocks noGrp="1"/>
          </p:cNvSpPr>
          <p:nvPr>
            <p:ph idx="1"/>
          </p:nvPr>
        </p:nvSpPr>
        <p:spPr/>
        <p:txBody>
          <a:bodyPr/>
          <a:lstStyle/>
          <a:p>
            <a:r>
              <a:rPr lang="en-US" dirty="0"/>
              <a:t>Please visit </a:t>
            </a:r>
            <a:r>
              <a:rPr lang="en-US" dirty="0">
                <a:hlinkClick r:id="rId2"/>
              </a:rPr>
              <a:t>http://www.benefits.ffga.com/plainviewisd</a:t>
            </a:r>
            <a:r>
              <a:rPr lang="en-US" dirty="0"/>
              <a:t> and click the “How to Enroll” option at the top of the page. This site will also provide you with helpful resources, brochures, contact information and important updates to PISD’s benefit plans. </a:t>
            </a:r>
          </a:p>
        </p:txBody>
      </p:sp>
      <p:pic>
        <p:nvPicPr>
          <p:cNvPr id="7" name="Picture 6"/>
          <p:cNvPicPr>
            <a:picLocks noChangeAspect="1"/>
          </p:cNvPicPr>
          <p:nvPr/>
        </p:nvPicPr>
        <p:blipFill>
          <a:blip r:embed="rId3"/>
          <a:stretch>
            <a:fillRect/>
          </a:stretch>
        </p:blipFill>
        <p:spPr>
          <a:xfrm>
            <a:off x="81605" y="3453546"/>
            <a:ext cx="11741484" cy="1936140"/>
          </a:xfrm>
          <a:prstGeom prst="rect">
            <a:avLst/>
          </a:prstGeom>
        </p:spPr>
      </p:pic>
      <p:cxnSp>
        <p:nvCxnSpPr>
          <p:cNvPr id="9" name="Straight Arrow Connector 8"/>
          <p:cNvCxnSpPr/>
          <p:nvPr/>
        </p:nvCxnSpPr>
        <p:spPr>
          <a:xfrm flipV="1">
            <a:off x="2470639" y="5011616"/>
            <a:ext cx="325315" cy="5130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2058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Insurance</a:t>
            </a:r>
          </a:p>
        </p:txBody>
      </p:sp>
      <p:sp>
        <p:nvSpPr>
          <p:cNvPr id="4" name="Content Placeholder 3"/>
          <p:cNvSpPr>
            <a:spLocks noGrp="1"/>
          </p:cNvSpPr>
          <p:nvPr>
            <p:ph sz="half" idx="1"/>
          </p:nvPr>
        </p:nvSpPr>
        <p:spPr/>
        <p:txBody>
          <a:bodyPr>
            <a:normAutofit fontScale="85000" lnSpcReduction="20000"/>
          </a:bodyPr>
          <a:lstStyle/>
          <a:p>
            <a:r>
              <a:rPr lang="en-US" dirty="0"/>
              <a:t>Dual plan option available. (High or Low option)</a:t>
            </a:r>
          </a:p>
          <a:p>
            <a:endParaRPr lang="en-US" dirty="0"/>
          </a:p>
          <a:p>
            <a:r>
              <a:rPr lang="en-US" dirty="0"/>
              <a:t>High Plan pays out $1,500 per covered person, each calendar year. </a:t>
            </a:r>
          </a:p>
          <a:p>
            <a:endParaRPr lang="en-US" dirty="0"/>
          </a:p>
          <a:p>
            <a:r>
              <a:rPr lang="en-US" dirty="0"/>
              <a:t>Low Plan pays out $750 per covered person, each calendar year. </a:t>
            </a:r>
          </a:p>
          <a:p>
            <a:endParaRPr lang="en-US" dirty="0"/>
          </a:p>
          <a:p>
            <a:r>
              <a:rPr lang="en-US" dirty="0"/>
              <a:t>New for 2018-2019; deductible increased from $50 to $75, beginning 09/01. </a:t>
            </a:r>
          </a:p>
          <a:p>
            <a:pPr marL="0" indent="0">
              <a:buNone/>
            </a:pPr>
            <a:endParaRPr lang="en-US" dirty="0"/>
          </a:p>
        </p:txBody>
      </p:sp>
      <p:pic>
        <p:nvPicPr>
          <p:cNvPr id="6" name="Content Placeholder 5"/>
          <p:cNvPicPr>
            <a:picLocks noGrp="1" noChangeAspect="1"/>
          </p:cNvPicPr>
          <p:nvPr>
            <p:ph sz="half" idx="2"/>
          </p:nvPr>
        </p:nvPicPr>
        <p:blipFill>
          <a:blip r:embed="rId2"/>
          <a:stretch>
            <a:fillRect/>
          </a:stretch>
        </p:blipFill>
        <p:spPr>
          <a:xfrm>
            <a:off x="6078395" y="2725947"/>
            <a:ext cx="4689618" cy="2227847"/>
          </a:xfrm>
          <a:prstGeom prst="rect">
            <a:avLst/>
          </a:prstGeom>
        </p:spPr>
      </p:pic>
      <p:pic>
        <p:nvPicPr>
          <p:cNvPr id="7" name="Picture 6"/>
          <p:cNvPicPr>
            <a:picLocks noChangeAspect="1"/>
          </p:cNvPicPr>
          <p:nvPr/>
        </p:nvPicPr>
        <p:blipFill>
          <a:blip r:embed="rId3"/>
          <a:stretch>
            <a:fillRect/>
          </a:stretch>
        </p:blipFill>
        <p:spPr>
          <a:xfrm>
            <a:off x="5259474" y="309563"/>
            <a:ext cx="3143250" cy="1381125"/>
          </a:xfrm>
          <a:prstGeom prst="rect">
            <a:avLst/>
          </a:prstGeom>
        </p:spPr>
      </p:pic>
    </p:spTree>
    <p:extLst>
      <p:ext uri="{BB962C8B-B14F-4D97-AF65-F5344CB8AC3E}">
        <p14:creationId xmlns:p14="http://schemas.microsoft.com/office/powerpoint/2010/main" val="125923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Insurance </a:t>
            </a:r>
          </a:p>
        </p:txBody>
      </p:sp>
      <p:sp>
        <p:nvSpPr>
          <p:cNvPr id="4" name="Content Placeholder 3"/>
          <p:cNvSpPr>
            <a:spLocks noGrp="1"/>
          </p:cNvSpPr>
          <p:nvPr>
            <p:ph sz="half" idx="1"/>
          </p:nvPr>
        </p:nvSpPr>
        <p:spPr/>
        <p:txBody>
          <a:bodyPr>
            <a:normAutofit fontScale="92500" lnSpcReduction="10000"/>
          </a:bodyPr>
          <a:lstStyle/>
          <a:p>
            <a:r>
              <a:rPr lang="en-US" dirty="0"/>
              <a:t>Dual plan design available. (high or low coverage)</a:t>
            </a:r>
          </a:p>
          <a:p>
            <a:endParaRPr lang="en-US" dirty="0"/>
          </a:p>
          <a:p>
            <a:r>
              <a:rPr lang="en-US" dirty="0"/>
              <a:t>Pays up to $500 per eye for LASIK surgery. </a:t>
            </a:r>
          </a:p>
          <a:p>
            <a:endParaRPr lang="en-US" dirty="0"/>
          </a:p>
          <a:p>
            <a:r>
              <a:rPr lang="en-US" dirty="0"/>
              <a:t>Must utilize Eyetopia network doctors. No out of network coverage available. (provider information can be found at </a:t>
            </a:r>
            <a:r>
              <a:rPr lang="en-US" dirty="0">
                <a:hlinkClick r:id="rId2"/>
              </a:rPr>
              <a:t>http://www.eyetopia.org</a:t>
            </a:r>
            <a:r>
              <a:rPr lang="en-US" dirty="0"/>
              <a:t>) </a:t>
            </a:r>
          </a:p>
        </p:txBody>
      </p:sp>
      <p:pic>
        <p:nvPicPr>
          <p:cNvPr id="6" name="Content Placeholder 5"/>
          <p:cNvPicPr>
            <a:picLocks noGrp="1" noChangeAspect="1"/>
          </p:cNvPicPr>
          <p:nvPr>
            <p:ph sz="half" idx="2"/>
          </p:nvPr>
        </p:nvPicPr>
        <p:blipFill>
          <a:blip r:embed="rId3"/>
          <a:stretch>
            <a:fillRect/>
          </a:stretch>
        </p:blipFill>
        <p:spPr>
          <a:xfrm>
            <a:off x="5127183" y="440347"/>
            <a:ext cx="2869504" cy="1385278"/>
          </a:xfrm>
          <a:prstGeom prst="rect">
            <a:avLst/>
          </a:prstGeom>
        </p:spPr>
      </p:pic>
      <p:pic>
        <p:nvPicPr>
          <p:cNvPr id="7" name="Picture 6"/>
          <p:cNvPicPr>
            <a:picLocks noChangeAspect="1"/>
          </p:cNvPicPr>
          <p:nvPr/>
        </p:nvPicPr>
        <p:blipFill>
          <a:blip r:embed="rId4"/>
          <a:stretch>
            <a:fillRect/>
          </a:stretch>
        </p:blipFill>
        <p:spPr>
          <a:xfrm>
            <a:off x="6183904" y="2207097"/>
            <a:ext cx="5278534" cy="3588394"/>
          </a:xfrm>
          <a:prstGeom prst="rect">
            <a:avLst/>
          </a:prstGeom>
        </p:spPr>
      </p:pic>
    </p:spTree>
    <p:extLst>
      <p:ext uri="{BB962C8B-B14F-4D97-AF65-F5344CB8AC3E}">
        <p14:creationId xmlns:p14="http://schemas.microsoft.com/office/powerpoint/2010/main" val="244937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Insurance - </a:t>
            </a:r>
          </a:p>
        </p:txBody>
      </p:sp>
      <p:sp>
        <p:nvSpPr>
          <p:cNvPr id="3" name="Content Placeholder 2"/>
          <p:cNvSpPr>
            <a:spLocks noGrp="1"/>
          </p:cNvSpPr>
          <p:nvPr>
            <p:ph sz="half" idx="1"/>
          </p:nvPr>
        </p:nvSpPr>
        <p:spPr/>
        <p:txBody>
          <a:bodyPr>
            <a:normAutofit/>
          </a:bodyPr>
          <a:lstStyle/>
          <a:p>
            <a:r>
              <a:rPr lang="en-US" dirty="0"/>
              <a:t>Dual plan design available. (high or low plan coverage) </a:t>
            </a:r>
          </a:p>
          <a:p>
            <a:endParaRPr lang="en-US" dirty="0"/>
          </a:p>
          <a:p>
            <a:r>
              <a:rPr lang="en-US" dirty="0"/>
              <a:t>Larger network and allows for both in or out of network benefits. (provider list located at </a:t>
            </a:r>
            <a:r>
              <a:rPr lang="en-US" dirty="0">
                <a:hlinkClick r:id="rId2"/>
              </a:rPr>
              <a:t>https://www.superiorvision.com/Member/locate_provider</a:t>
            </a:r>
            <a:r>
              <a:rPr lang="en-US" dirty="0"/>
              <a:t> - select the </a:t>
            </a:r>
            <a:r>
              <a:rPr lang="en-US" i="1" dirty="0"/>
              <a:t>Superior National </a:t>
            </a:r>
            <a:r>
              <a:rPr lang="en-US" dirty="0"/>
              <a:t>network. </a:t>
            </a:r>
          </a:p>
          <a:p>
            <a:endParaRPr lang="en-US" dirty="0"/>
          </a:p>
        </p:txBody>
      </p:sp>
      <p:pic>
        <p:nvPicPr>
          <p:cNvPr id="6" name="Content Placeholder 5"/>
          <p:cNvPicPr>
            <a:picLocks noGrp="1" noChangeAspect="1"/>
          </p:cNvPicPr>
          <p:nvPr>
            <p:ph sz="half" idx="2"/>
          </p:nvPr>
        </p:nvPicPr>
        <p:blipFill>
          <a:blip r:embed="rId3"/>
          <a:stretch>
            <a:fillRect/>
          </a:stretch>
        </p:blipFill>
        <p:spPr>
          <a:xfrm>
            <a:off x="6172199" y="1929421"/>
            <a:ext cx="5181600" cy="376703"/>
          </a:xfrm>
          <a:prstGeom prst="rect">
            <a:avLst/>
          </a:prstGeom>
        </p:spPr>
      </p:pic>
      <p:pic>
        <p:nvPicPr>
          <p:cNvPr id="5" name="Picture 4"/>
          <p:cNvPicPr>
            <a:picLocks noChangeAspect="1"/>
          </p:cNvPicPr>
          <p:nvPr/>
        </p:nvPicPr>
        <p:blipFill>
          <a:blip r:embed="rId4"/>
          <a:stretch>
            <a:fillRect/>
          </a:stretch>
        </p:blipFill>
        <p:spPr>
          <a:xfrm>
            <a:off x="5050495" y="494522"/>
            <a:ext cx="4015867" cy="1085067"/>
          </a:xfrm>
          <a:prstGeom prst="rect">
            <a:avLst/>
          </a:prstGeom>
        </p:spPr>
      </p:pic>
      <p:pic>
        <p:nvPicPr>
          <p:cNvPr id="7" name="Picture 6"/>
          <p:cNvPicPr>
            <a:picLocks noChangeAspect="1"/>
          </p:cNvPicPr>
          <p:nvPr/>
        </p:nvPicPr>
        <p:blipFill>
          <a:blip r:embed="rId5"/>
          <a:stretch>
            <a:fillRect/>
          </a:stretch>
        </p:blipFill>
        <p:spPr>
          <a:xfrm>
            <a:off x="5538786" y="2306124"/>
            <a:ext cx="6448425" cy="1047750"/>
          </a:xfrm>
          <a:prstGeom prst="rect">
            <a:avLst/>
          </a:prstGeom>
        </p:spPr>
      </p:pic>
    </p:spTree>
    <p:extLst>
      <p:ext uri="{BB962C8B-B14F-4D97-AF65-F5344CB8AC3E}">
        <p14:creationId xmlns:p14="http://schemas.microsoft.com/office/powerpoint/2010/main" val="235561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Flexible Spending Plans </a:t>
            </a:r>
          </a:p>
        </p:txBody>
      </p:sp>
      <p:sp>
        <p:nvSpPr>
          <p:cNvPr id="5" name="Content Placeholder 4"/>
          <p:cNvSpPr>
            <a:spLocks noGrp="1"/>
          </p:cNvSpPr>
          <p:nvPr>
            <p:ph sz="half" idx="1"/>
          </p:nvPr>
        </p:nvSpPr>
        <p:spPr/>
        <p:txBody>
          <a:bodyPr>
            <a:normAutofit fontScale="85000" lnSpcReduction="20000"/>
          </a:bodyPr>
          <a:lstStyle/>
          <a:p>
            <a:r>
              <a:rPr lang="en-US" b="1" dirty="0"/>
              <a:t>Medical Flexible Spending Accounts </a:t>
            </a:r>
            <a:r>
              <a:rPr lang="en-US" dirty="0"/>
              <a:t>allows you to use “pre-tax” dollars for IRS qualified, out-of-pocket medical expenses. (IRS approved items, and other useful information, can be found at </a:t>
            </a:r>
            <a:r>
              <a:rPr lang="en-US" dirty="0">
                <a:hlinkClick r:id="rId2"/>
              </a:rPr>
              <a:t>www.ffga.com</a:t>
            </a:r>
            <a:r>
              <a:rPr lang="en-US" dirty="0"/>
              <a:t>) </a:t>
            </a:r>
          </a:p>
          <a:p>
            <a:r>
              <a:rPr lang="en-US" dirty="0"/>
              <a:t>100% of annual election available on 09/01/2017. </a:t>
            </a:r>
          </a:p>
          <a:p>
            <a:r>
              <a:rPr lang="en-US" dirty="0"/>
              <a:t>Debit cards, online and mobile app account management, now available. </a:t>
            </a:r>
          </a:p>
          <a:p>
            <a:r>
              <a:rPr lang="en-US" dirty="0"/>
              <a:t>New IRS maximum of $2,600 for 2017-2018 plan year. (beginning 09/01/2017) </a:t>
            </a:r>
          </a:p>
        </p:txBody>
      </p:sp>
      <p:sp>
        <p:nvSpPr>
          <p:cNvPr id="6" name="Content Placeholder 5"/>
          <p:cNvSpPr>
            <a:spLocks noGrp="1"/>
          </p:cNvSpPr>
          <p:nvPr>
            <p:ph sz="half" idx="2"/>
          </p:nvPr>
        </p:nvSpPr>
        <p:spPr/>
        <p:txBody>
          <a:bodyPr>
            <a:normAutofit fontScale="85000" lnSpcReduction="20000"/>
          </a:bodyPr>
          <a:lstStyle/>
          <a:p>
            <a:r>
              <a:rPr lang="en-US" b="1" dirty="0"/>
              <a:t>Dependent Care Flexible Spending Accounts </a:t>
            </a:r>
            <a:r>
              <a:rPr lang="en-US" dirty="0"/>
              <a:t>allows you to use “pre-tax” dollars for IRS qualified, out-of-pocket daycare costs. </a:t>
            </a:r>
          </a:p>
          <a:p>
            <a:r>
              <a:rPr lang="en-US" dirty="0"/>
              <a:t>Dependent daycare expenses are eligible if the care is for your dependent child, under age 13, or for dependent adults unable to care for themselves. </a:t>
            </a:r>
          </a:p>
          <a:p>
            <a:r>
              <a:rPr lang="en-US" dirty="0"/>
              <a:t>IRS maximum election is $5,000 annually. </a:t>
            </a:r>
          </a:p>
          <a:p>
            <a:r>
              <a:rPr lang="en-US" dirty="0"/>
              <a:t>This account in NOT pre-funded like a FSA account. Only the money you have contributed is available. </a:t>
            </a:r>
          </a:p>
        </p:txBody>
      </p:sp>
      <p:pic>
        <p:nvPicPr>
          <p:cNvPr id="4" name="Picture 3"/>
          <p:cNvPicPr>
            <a:picLocks noChangeAspect="1"/>
          </p:cNvPicPr>
          <p:nvPr/>
        </p:nvPicPr>
        <p:blipFill>
          <a:blip r:embed="rId3"/>
          <a:stretch>
            <a:fillRect/>
          </a:stretch>
        </p:blipFill>
        <p:spPr>
          <a:xfrm>
            <a:off x="6719079" y="0"/>
            <a:ext cx="3067050" cy="1543050"/>
          </a:xfrm>
          <a:prstGeom prst="rect">
            <a:avLst/>
          </a:prstGeom>
        </p:spPr>
      </p:pic>
    </p:spTree>
    <p:extLst>
      <p:ext uri="{BB962C8B-B14F-4D97-AF65-F5344CB8AC3E}">
        <p14:creationId xmlns:p14="http://schemas.microsoft.com/office/powerpoint/2010/main" val="59214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Insurance </a:t>
            </a:r>
          </a:p>
        </p:txBody>
      </p:sp>
      <p:sp>
        <p:nvSpPr>
          <p:cNvPr id="3" name="Content Placeholder 2"/>
          <p:cNvSpPr>
            <a:spLocks noGrp="1"/>
          </p:cNvSpPr>
          <p:nvPr>
            <p:ph idx="1"/>
          </p:nvPr>
        </p:nvSpPr>
        <p:spPr/>
        <p:txBody>
          <a:bodyPr/>
          <a:lstStyle/>
          <a:p>
            <a:r>
              <a:rPr lang="en-US" dirty="0"/>
              <a:t>Provides a cost effective solution from financial hardship should you become disabled due to a covered pregnancy, illness or accident. </a:t>
            </a:r>
          </a:p>
          <a:p>
            <a:r>
              <a:rPr lang="en-US" dirty="0"/>
              <a:t>You can elect up to 70% of your gross monthly income. </a:t>
            </a:r>
          </a:p>
          <a:p>
            <a:r>
              <a:rPr lang="en-US" dirty="0"/>
              <a:t>Flexible elimination periods available (14, 30, 60, 90 or 150 days) to fit your needs. </a:t>
            </a:r>
          </a:p>
          <a:p>
            <a:r>
              <a:rPr lang="en-US" dirty="0"/>
              <a:t>Features also include waiver of premium, return to work and accidental death benefit. </a:t>
            </a:r>
          </a:p>
          <a:p>
            <a:r>
              <a:rPr lang="en-US" dirty="0"/>
              <a:t>All eligible benefits paid directly to you. </a:t>
            </a:r>
          </a:p>
          <a:p>
            <a:endParaRPr lang="en-US" dirty="0"/>
          </a:p>
          <a:p>
            <a:endParaRPr lang="en-US" dirty="0"/>
          </a:p>
        </p:txBody>
      </p:sp>
      <p:pic>
        <p:nvPicPr>
          <p:cNvPr id="4" name="Picture 3"/>
          <p:cNvPicPr>
            <a:picLocks noChangeAspect="1"/>
          </p:cNvPicPr>
          <p:nvPr/>
        </p:nvPicPr>
        <p:blipFill>
          <a:blip r:embed="rId2"/>
          <a:stretch>
            <a:fillRect/>
          </a:stretch>
        </p:blipFill>
        <p:spPr>
          <a:xfrm>
            <a:off x="5903703" y="562604"/>
            <a:ext cx="4991100" cy="1057275"/>
          </a:xfrm>
          <a:prstGeom prst="rect">
            <a:avLst/>
          </a:prstGeom>
        </p:spPr>
      </p:pic>
    </p:spTree>
    <p:extLst>
      <p:ext uri="{BB962C8B-B14F-4D97-AF65-F5344CB8AC3E}">
        <p14:creationId xmlns:p14="http://schemas.microsoft.com/office/powerpoint/2010/main" val="158228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Life Insurance </a:t>
            </a:r>
          </a:p>
        </p:txBody>
      </p:sp>
      <p:sp>
        <p:nvSpPr>
          <p:cNvPr id="3" name="Content Placeholder 2"/>
          <p:cNvSpPr>
            <a:spLocks noGrp="1"/>
          </p:cNvSpPr>
          <p:nvPr>
            <p:ph idx="1"/>
          </p:nvPr>
        </p:nvSpPr>
        <p:spPr/>
        <p:txBody>
          <a:bodyPr>
            <a:normAutofit/>
          </a:bodyPr>
          <a:lstStyle/>
          <a:p>
            <a:r>
              <a:rPr lang="en-US" dirty="0"/>
              <a:t>Designed to be in force when you die, this voluntary universal life product is yours to keep, even when you change jobs or retire, as long as you pay the premium. </a:t>
            </a:r>
          </a:p>
          <a:p>
            <a:r>
              <a:rPr lang="en-US" dirty="0"/>
              <a:t>You may apply for this permanent, portable coverage, not only for yourself, but also for your spouse, and minor children and grandchildren. </a:t>
            </a:r>
          </a:p>
          <a:p>
            <a:r>
              <a:rPr lang="en-US" dirty="0"/>
              <a:t>“Express Issue” coverage available to eligible employees and family members. (just 3 easy medical questions!) </a:t>
            </a:r>
          </a:p>
        </p:txBody>
      </p:sp>
      <p:pic>
        <p:nvPicPr>
          <p:cNvPr id="4" name="Picture 3"/>
          <p:cNvPicPr>
            <a:picLocks noChangeAspect="1"/>
          </p:cNvPicPr>
          <p:nvPr/>
        </p:nvPicPr>
        <p:blipFill>
          <a:blip r:embed="rId2"/>
          <a:stretch>
            <a:fillRect/>
          </a:stretch>
        </p:blipFill>
        <p:spPr>
          <a:xfrm>
            <a:off x="6661930" y="727571"/>
            <a:ext cx="4691870" cy="610385"/>
          </a:xfrm>
          <a:prstGeom prst="rect">
            <a:avLst/>
          </a:prstGeom>
        </p:spPr>
      </p:pic>
    </p:spTree>
    <p:extLst>
      <p:ext uri="{BB962C8B-B14F-4D97-AF65-F5344CB8AC3E}">
        <p14:creationId xmlns:p14="http://schemas.microsoft.com/office/powerpoint/2010/main" val="293029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Indemnity Plan</a:t>
            </a:r>
          </a:p>
        </p:txBody>
      </p:sp>
      <p:sp>
        <p:nvSpPr>
          <p:cNvPr id="8" name="Content Placeholder 7"/>
          <p:cNvSpPr>
            <a:spLocks noGrp="1"/>
          </p:cNvSpPr>
          <p:nvPr>
            <p:ph idx="1"/>
          </p:nvPr>
        </p:nvSpPr>
        <p:spPr/>
        <p:txBody>
          <a:bodyPr/>
          <a:lstStyle/>
          <a:p>
            <a:pPr marL="0" indent="0">
              <a:buNone/>
            </a:pPr>
            <a:endParaRPr lang="en-US" dirty="0"/>
          </a:p>
          <a:p>
            <a:r>
              <a:rPr lang="en-US" dirty="0"/>
              <a:t>Multiple plan designs available to fit your budget and coverage needs. </a:t>
            </a:r>
          </a:p>
          <a:p>
            <a:endParaRPr lang="en-US" dirty="0"/>
          </a:p>
          <a:p>
            <a:r>
              <a:rPr lang="en-US" dirty="0"/>
              <a:t>You'll be reimbursed a specified amount (depending on the plan you select) for covered hospital confinement, physical exams, and doctor's office visits. Benefits are paid directly to you, and you can use the cash however you want.</a:t>
            </a:r>
          </a:p>
        </p:txBody>
      </p:sp>
      <p:pic>
        <p:nvPicPr>
          <p:cNvPr id="7" name="Picture 6"/>
          <p:cNvPicPr>
            <a:picLocks noChangeAspect="1"/>
          </p:cNvPicPr>
          <p:nvPr/>
        </p:nvPicPr>
        <p:blipFill>
          <a:blip r:embed="rId2"/>
          <a:stretch>
            <a:fillRect/>
          </a:stretch>
        </p:blipFill>
        <p:spPr>
          <a:xfrm>
            <a:off x="8553180" y="296969"/>
            <a:ext cx="3057974" cy="1296178"/>
          </a:xfrm>
          <a:prstGeom prst="rect">
            <a:avLst/>
          </a:prstGeom>
        </p:spPr>
      </p:pic>
    </p:spTree>
    <p:extLst>
      <p:ext uri="{BB962C8B-B14F-4D97-AF65-F5344CB8AC3E}">
        <p14:creationId xmlns:p14="http://schemas.microsoft.com/office/powerpoint/2010/main" val="2390861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1305</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Plainview ISD Supplemental Benefits</vt:lpstr>
      <vt:lpstr>How do I enroll?  </vt:lpstr>
      <vt:lpstr>Dental Insurance</vt:lpstr>
      <vt:lpstr>Vision Insurance </vt:lpstr>
      <vt:lpstr>Vision Insurance - </vt:lpstr>
      <vt:lpstr>Flexible Spending Plans </vt:lpstr>
      <vt:lpstr>Disability Insurance </vt:lpstr>
      <vt:lpstr>Permanent Life Insurance </vt:lpstr>
      <vt:lpstr>Hospital Indemnity Plan</vt:lpstr>
      <vt:lpstr>Cancer Insurance </vt:lpstr>
      <vt:lpstr>Accident Insurance</vt:lpstr>
      <vt:lpstr>Critical Illness Insurance </vt:lpstr>
      <vt:lpstr>Telemedicine</vt:lpstr>
      <vt:lpstr>Group Term Life Insurance</vt:lpstr>
      <vt:lpstr>Identity Theft and Pre-Paid Legal</vt:lpstr>
      <vt:lpstr>MASA – Medical Transport Solutions *NEW*</vt:lpstr>
    </vt:vector>
  </TitlesOfParts>
  <Company>American Fidelity Assurance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Plainview ISD Supplimental Benefits</dc:title>
  <dc:creator>Zac Pruitt</dc:creator>
  <cp:lastModifiedBy>Zac Pruitt</cp:lastModifiedBy>
  <cp:revision>32</cp:revision>
  <dcterms:created xsi:type="dcterms:W3CDTF">2017-05-04T15:04:03Z</dcterms:created>
  <dcterms:modified xsi:type="dcterms:W3CDTF">2018-06-05T15:06:56Z</dcterms:modified>
</cp:coreProperties>
</file>